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321" r:id="rId4"/>
    <p:sldId id="293" r:id="rId5"/>
    <p:sldId id="303" r:id="rId6"/>
    <p:sldId id="304" r:id="rId7"/>
    <p:sldId id="305" r:id="rId8"/>
    <p:sldId id="307" r:id="rId9"/>
    <p:sldId id="309" r:id="rId10"/>
    <p:sldId id="310" r:id="rId11"/>
    <p:sldId id="311" r:id="rId12"/>
    <p:sldId id="312" r:id="rId13"/>
    <p:sldId id="320" r:id="rId14"/>
    <p:sldId id="313" r:id="rId15"/>
    <p:sldId id="308" r:id="rId16"/>
    <p:sldId id="319" r:id="rId17"/>
    <p:sldId id="306" r:id="rId18"/>
    <p:sldId id="285" r:id="rId19"/>
    <p:sldId id="286" r:id="rId20"/>
    <p:sldId id="287" r:id="rId21"/>
    <p:sldId id="282" r:id="rId22"/>
    <p:sldId id="283" r:id="rId23"/>
    <p:sldId id="280" r:id="rId24"/>
    <p:sldId id="322" r:id="rId25"/>
    <p:sldId id="315" r:id="rId26"/>
    <p:sldId id="274" r:id="rId27"/>
    <p:sldId id="317" r:id="rId28"/>
    <p:sldId id="271" r:id="rId29"/>
    <p:sldId id="275" r:id="rId30"/>
    <p:sldId id="318" r:id="rId31"/>
    <p:sldId id="272" r:id="rId32"/>
    <p:sldId id="273" r:id="rId33"/>
    <p:sldId id="276" r:id="rId34"/>
    <p:sldId id="262" r:id="rId35"/>
    <p:sldId id="266" r:id="rId36"/>
    <p:sldId id="267" r:id="rId37"/>
    <p:sldId id="3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1DF-9797-4178-AD32-58A112F6C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3A512-E317-4DEE-A1EB-F51917731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F3559-DBD8-4792-8DB5-A734946E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EB16B-79CE-46DC-BAE3-AF8D9DCB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36FA3-3FA1-4FDE-B13F-F8131E76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D9EC-52BB-4155-BE5A-3F81AB79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B3830-C93C-424A-9219-5FB14EBCF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82EF-4D60-4CD8-B3E7-719B35FC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D17C-9521-4C73-BFCA-386DE1F2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1D03B-B1B6-496D-9D69-A05B7DA42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5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0A2D2-1877-4031-AEAE-8F2D75806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1F979-80AE-4B5F-AE55-E17EFFADE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8F09-BD98-41C7-BD07-095A7C72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9B398-4152-4BF7-ADA4-0E61548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85B29-71A3-476F-9C76-58FE896C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7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A04C-4D04-4D7B-9DCE-FFA6F7F3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BD46C-8D1B-4870-99DD-44904132E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D3F5-B645-47CF-A6FB-607D495A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F1E7-899F-4C06-B568-24CA249E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AD3C7-905C-4ECF-8E3B-19AE5C15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DE53-88AA-402B-9D2E-28F8AE5B6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7721B-406F-4688-85B2-3F4C09019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6CACB-E702-4449-9C68-CDC2E727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758A2-B47C-456D-A904-9C2D73AD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66C52-7E9E-48A2-8672-4368321E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104D8-5CDD-420D-8A00-B8B8EFB5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47E8-5FFC-4327-98A3-F3ACC7C23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8CA99-C3D7-488B-888A-D2F0021DD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C8A5C-92A9-45C7-ABCC-70DBCD8E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AE563-F636-4690-B0E1-527D59EB0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62BB7-8F0B-4304-A207-34712B65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D3E7-89EB-45A4-B614-F83F0A05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533A4-A1C1-4984-9B0E-25369C1D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41050-CD20-45E5-85F8-BD9856572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E6881-56FD-41D8-87B5-7B411F5E0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BA3594-3B5F-48B3-9397-1E21CC87B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73D296-B4BC-474E-963D-056341A1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D8DEF-3617-4AA0-8D98-9ED77858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7E01F-0F8A-43AA-B88C-37DAD23C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2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A0D6B-5444-42FD-A0B7-4C3C1CBA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519F2-8810-400F-8ED9-033C9C73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E516F-79E9-4AAC-8F5E-9D93DE59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0C0FD-E87E-46EC-B518-03CAAFE9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6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10BE9-099F-48C4-B541-AAAC7352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14598-2B35-46C0-AAB3-E32C3058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C5663-3038-47BD-878A-701FF79F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0C66-1152-4B77-8C21-5401751B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7906C-D356-4DF6-A87D-795FF181F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F0F7F-DC44-4AAB-B9C2-EB7693C5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666C5-94A8-4EEB-99FE-58D70C30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27124-21A7-4E06-9927-04D394C2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DB44-884C-4D09-98A7-630BE105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6FEE-3A18-4F2E-A31E-CB3A3E8F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B495ED-C172-4C61-A8F2-882A47BFD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BE58F-F8C9-4A26-B8A6-E7CD2D27B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2F8BD-900F-4424-8C65-770F1FA5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36832-31D7-4A93-9533-52E475E4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7A3D-629B-4D55-9DAB-5E4A7D16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41A57-6CD5-4684-A5A4-B0541A75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21CE4-519F-4A91-A019-8D258C708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77A6E-DEB2-47D7-8111-A90834E84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1137C-9C1F-433D-B2A3-90E73788B156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041B0-F2E6-4757-8490-E45054D97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CD67-5D35-4C2F-B126-A0D7AB7C3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E308A-65EC-40FF-9B4B-B7F4A17EC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8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5435" y="963918"/>
            <a:ext cx="5378245" cy="122798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Happy</a:t>
            </a:r>
            <a:r>
              <a:rPr lang="en-US" sz="8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New Year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8CCAE3-4371-49B9-933F-578964445DDB}"/>
              </a:ext>
            </a:extLst>
          </p:cNvPr>
          <p:cNvSpPr txBox="1">
            <a:spLocks/>
          </p:cNvSpPr>
          <p:nvPr/>
        </p:nvSpPr>
        <p:spPr>
          <a:xfrm>
            <a:off x="6715435" y="10884"/>
            <a:ext cx="5378245" cy="12279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9000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US" sz="8000" dirty="0">
                <a:latin typeface="Agency FB" panose="020B0503020202020204" pitchFamily="34" charset="0"/>
              </a:rPr>
              <a:t>Welcome Back</a:t>
            </a:r>
          </a:p>
        </p:txBody>
      </p:sp>
    </p:spTree>
    <p:extLst>
      <p:ext uri="{BB962C8B-B14F-4D97-AF65-F5344CB8AC3E}">
        <p14:creationId xmlns:p14="http://schemas.microsoft.com/office/powerpoint/2010/main" val="221575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CBC83-2F0E-40BF-852A-6DCD816A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139369"/>
            <a:ext cx="3549445" cy="5090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37983-16D2-4249-A0B2-E00574EEC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127819"/>
            <a:ext cx="8200103" cy="51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CBC83-2F0E-40BF-852A-6DCD816A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127820"/>
            <a:ext cx="3549445" cy="5114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37983-16D2-4249-A0B2-E00574EEC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127819"/>
            <a:ext cx="8200103" cy="51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37983-16D2-4249-A0B2-E00574EEC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819"/>
            <a:ext cx="9144000" cy="51140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DD823F3-A900-43F0-9450-B488F0996E1F}"/>
              </a:ext>
            </a:extLst>
          </p:cNvPr>
          <p:cNvSpPr txBox="1">
            <a:spLocks/>
          </p:cNvSpPr>
          <p:nvPr/>
        </p:nvSpPr>
        <p:spPr>
          <a:xfrm>
            <a:off x="-1" y="5536799"/>
            <a:ext cx="12192001" cy="1219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12800" dirty="0">
                <a:solidFill>
                  <a:schemeClr val="bg1"/>
                </a:solidFill>
                <a:latin typeface="Agency FB" panose="020B0503020202020204" pitchFamily="34" charset="0"/>
              </a:rPr>
              <a:t>The Things We Treasure Most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11557"/>
            <a:ext cx="12192001" cy="214539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 err="1">
                <a:solidFill>
                  <a:schemeClr val="accent4"/>
                </a:solidFill>
                <a:latin typeface="Agency FB" panose="020B0503020202020204" pitchFamily="34" charset="0"/>
              </a:rPr>
              <a:t>Melvil</a:t>
            </a: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 Dewey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“Our Next Half-Century”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i="1" dirty="0">
                <a:solidFill>
                  <a:schemeClr val="accent4"/>
                </a:solidFill>
                <a:latin typeface="Agency FB" panose="020B0503020202020204" pitchFamily="34" charset="0"/>
              </a:rPr>
              <a:t>Bulletin of the ALA, Vol. 20, No. 10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678426" y="-36366"/>
            <a:ext cx="10835148" cy="42052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“Most librarians are inclined to make a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book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 something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sacred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. But we ought to recognize and employ it as a tool... The public wants certain things done the way they can be done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best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,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cheapest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, and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quickest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, and if libraries can do this, then that is the proper function… Our great function is to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inform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or to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inspire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, or to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please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."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0111DCB-E270-47E2-8530-5E1DAA09D939}"/>
              </a:ext>
            </a:extLst>
          </p:cNvPr>
          <p:cNvSpPr txBox="1">
            <a:spLocks/>
          </p:cNvSpPr>
          <p:nvPr/>
        </p:nvSpPr>
        <p:spPr>
          <a:xfrm>
            <a:off x="-1" y="5536799"/>
            <a:ext cx="12192001" cy="1219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12800" dirty="0">
                <a:solidFill>
                  <a:schemeClr val="bg1"/>
                </a:solidFill>
                <a:latin typeface="Agency FB" panose="020B0503020202020204" pitchFamily="34" charset="0"/>
              </a:rPr>
              <a:t>October 1926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237983-16D2-4249-A0B2-E00574EEC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127818"/>
            <a:ext cx="4547128" cy="511400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3F72FF10-0E0D-456C-B91F-94CFF7D9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818"/>
            <a:ext cx="7480047" cy="51140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SO WHAT HAPPENS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WHEN OUR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STUDENTS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SEE THE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SYLLABUS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FOR A CLASS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AND NOTICE THEIR 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REQUIRED READING 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LIST?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CB42766-E694-4D34-B05A-9D795629B31C}"/>
              </a:ext>
            </a:extLst>
          </p:cNvPr>
          <p:cNvSpPr txBox="1">
            <a:spLocks/>
          </p:cNvSpPr>
          <p:nvPr/>
        </p:nvSpPr>
        <p:spPr>
          <a:xfrm>
            <a:off x="0" y="5563831"/>
            <a:ext cx="12191999" cy="11663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Agency FB" panose="020B0503020202020204" pitchFamily="34" charset="0"/>
              </a:rPr>
              <a:t>(I asked around)</a:t>
            </a:r>
            <a:endParaRPr lang="en-US" sz="1300" i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44C41-9A5B-40A9-9BD5-A9417C1B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" y="147485"/>
            <a:ext cx="3592052" cy="228477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1F900B-E3FB-433A-9C2E-B6EAE38B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70" y="147485"/>
            <a:ext cx="3887023" cy="228477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9BB1B-7158-40B4-9337-8F302524E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15" y="147484"/>
            <a:ext cx="4050889" cy="228477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108B9-3D02-4B8C-8186-EB6A1EBAF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" y="2563765"/>
            <a:ext cx="3592052" cy="228477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E67B61-4E70-44B2-A922-342E926E5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68" y="2563765"/>
            <a:ext cx="3887023" cy="228477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720147-1165-4FF0-A1F8-81935540BF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10" y="2563764"/>
            <a:ext cx="4050889" cy="228477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3D524B-3D0E-4D4C-B626-4677886BB5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71" y="4980044"/>
            <a:ext cx="2326967" cy="17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11557"/>
            <a:ext cx="12192001" cy="214539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Judith Flanders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“The British Library’s Action Plan”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i="1" dirty="0">
                <a:solidFill>
                  <a:schemeClr val="accent4"/>
                </a:solidFill>
                <a:latin typeface="Agency FB" panose="020B0503020202020204" pitchFamily="34" charset="0"/>
              </a:rPr>
              <a:t>The Times Literary Supplement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678426" y="101282"/>
            <a:ext cx="10835148" cy="4205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“Every day the library is filled with, among others, people sleeping, students doing their homework, bright young things writing film scripts—in fact, doing almost anything except consulting the library’s books."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0111DCB-E270-47E2-8530-5E1DAA09D939}"/>
              </a:ext>
            </a:extLst>
          </p:cNvPr>
          <p:cNvSpPr txBox="1">
            <a:spLocks/>
          </p:cNvSpPr>
          <p:nvPr/>
        </p:nvSpPr>
        <p:spPr>
          <a:xfrm>
            <a:off x="-1" y="5536799"/>
            <a:ext cx="12192001" cy="12199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12800" dirty="0">
                <a:solidFill>
                  <a:schemeClr val="bg1"/>
                </a:solidFill>
                <a:latin typeface="Agency FB" panose="020B0503020202020204" pitchFamily="34" charset="0"/>
              </a:rPr>
              <a:t>September 2005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A27D16B-FDF5-4D6D-A3B1-A4E0F197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491"/>
            <a:ext cx="12192001" cy="13273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WHICH MEANS WHAT?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9D2650B-67C8-43C6-A547-F328176CD413}"/>
              </a:ext>
            </a:extLst>
          </p:cNvPr>
          <p:cNvSpPr txBox="1">
            <a:spLocks/>
          </p:cNvSpPr>
          <p:nvPr/>
        </p:nvSpPr>
        <p:spPr>
          <a:xfrm>
            <a:off x="-1" y="913179"/>
            <a:ext cx="12192001" cy="180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dirty="0">
                <a:solidFill>
                  <a:schemeClr val="bg1"/>
                </a:solidFill>
                <a:latin typeface="Agency FB" panose="020B0503020202020204" pitchFamily="34" charset="0"/>
              </a:rPr>
              <a:t>NUMBER ONE</a:t>
            </a:r>
          </a:p>
          <a:p>
            <a:r>
              <a:rPr lang="en-US" sz="4100" dirty="0">
                <a:solidFill>
                  <a:srgbClr val="FF0000"/>
                </a:solidFill>
                <a:latin typeface="Agency FB" panose="020B0503020202020204" pitchFamily="34" charset="0"/>
              </a:rPr>
              <a:t>The Library is Still Viewed as a Safe Space for Student Study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C29D253-10D6-4E13-B3B7-AEB77010B869}"/>
              </a:ext>
            </a:extLst>
          </p:cNvPr>
          <p:cNvSpPr txBox="1">
            <a:spLocks/>
          </p:cNvSpPr>
          <p:nvPr/>
        </p:nvSpPr>
        <p:spPr>
          <a:xfrm>
            <a:off x="0" y="1876731"/>
            <a:ext cx="12192001" cy="13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CFFD5396-FC15-4BC2-BD48-77CFC8A65023}"/>
              </a:ext>
            </a:extLst>
          </p:cNvPr>
          <p:cNvSpPr txBox="1">
            <a:spLocks/>
          </p:cNvSpPr>
          <p:nvPr/>
        </p:nvSpPr>
        <p:spPr>
          <a:xfrm>
            <a:off x="-2" y="2153267"/>
            <a:ext cx="12192001" cy="20844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dirty="0">
                <a:solidFill>
                  <a:schemeClr val="bg1"/>
                </a:solidFill>
                <a:latin typeface="Agency FB" panose="020B0503020202020204" pitchFamily="34" charset="0"/>
              </a:rPr>
              <a:t>NUMBER TWO</a:t>
            </a:r>
          </a:p>
          <a:p>
            <a:r>
              <a:rPr lang="en-US" sz="5100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en-US" sz="4100" dirty="0">
                <a:solidFill>
                  <a:srgbClr val="FF0000"/>
                </a:solidFill>
                <a:latin typeface="Agency FB" panose="020B0503020202020204" pitchFamily="34" charset="0"/>
              </a:rPr>
              <a:t>The Library is No Longer the First Resource for Student Books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5DFE02E4-F7A4-472F-9D39-ED5F77778441}"/>
              </a:ext>
            </a:extLst>
          </p:cNvPr>
          <p:cNvSpPr txBox="1">
            <a:spLocks/>
          </p:cNvSpPr>
          <p:nvPr/>
        </p:nvSpPr>
        <p:spPr>
          <a:xfrm>
            <a:off x="0" y="3662522"/>
            <a:ext cx="12192001" cy="20844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dirty="0">
                <a:solidFill>
                  <a:schemeClr val="bg1"/>
                </a:solidFill>
                <a:latin typeface="Agency FB" panose="020B0503020202020204" pitchFamily="34" charset="0"/>
              </a:rPr>
              <a:t>NUMBER THREE</a:t>
            </a:r>
          </a:p>
          <a:p>
            <a:r>
              <a:rPr lang="en-US" sz="5100" dirty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en-US" sz="4100" dirty="0">
                <a:solidFill>
                  <a:srgbClr val="FF0000"/>
                </a:solidFill>
                <a:latin typeface="Agency FB" panose="020B0503020202020204" pitchFamily="34" charset="0"/>
              </a:rPr>
              <a:t>A Relevant, Preeminent Library must Find a Way to Achieve Both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67"/>
            <a:ext cx="6377940" cy="506185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  <a:t>THE ROAD TO</a:t>
            </a:r>
            <a:b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gency FB" panose="020B0503020202020204" pitchFamily="34" charset="0"/>
              </a:rPr>
              <a:t>PREEMINENCE</a:t>
            </a:r>
            <a:br>
              <a:rPr lang="en-US" sz="89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500" dirty="0">
                <a:solidFill>
                  <a:schemeClr val="bg1"/>
                </a:solidFill>
                <a:effectLst>
                  <a:outerShdw blurRad="50800" dir="5400000" algn="ctr" rotWithShape="0">
                    <a:schemeClr val="bg2">
                      <a:alpha val="43000"/>
                    </a:schemeClr>
                  </a:outerShdw>
                </a:effectLst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UCF Collective Impact Strategic Plan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3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https://www.ucf.edu/wp-content/uploads/2012/08/UCF-Strategic-Plan-BOT-FINAL-052616-Web.pdf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E2926-7C0F-44F4-9B7F-E2070B10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-1"/>
            <a:ext cx="5814060" cy="54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67"/>
            <a:ext cx="6377940" cy="506185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  <a:t>BEGINS WITH A GOOD</a:t>
            </a:r>
            <a:b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gency FB" panose="020B0503020202020204" pitchFamily="34" charset="0"/>
              </a:rPr>
              <a:t>FIRST IMPRESSION</a:t>
            </a:r>
            <a:br>
              <a:rPr lang="en-US" sz="89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500" dirty="0">
                <a:solidFill>
                  <a:schemeClr val="bg1"/>
                </a:solidFill>
                <a:effectLst>
                  <a:outerShdw blurRad="50800" dir="5400000" algn="ctr" rotWithShape="0">
                    <a:schemeClr val="bg2">
                      <a:alpha val="43000"/>
                    </a:schemeClr>
                  </a:outerShdw>
                </a:effectLst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UCF Collective Impact Strategic Plan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3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https://www.ucf.edu/wp-content/uploads/2012/08/UCF-Strategic-Plan-BOT-FINAL-052616-Web.pdf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E2926-7C0F-44F4-9B7F-E2070B10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111"/>
            <a:ext cx="5814060" cy="54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1238" y="13350"/>
            <a:ext cx="6961239" cy="6294049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  <a:sp3d/>
          </a:bodyPr>
          <a:lstStyle/>
          <a:p>
            <a:b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b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b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</a:t>
            </a: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SUCCESS,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AFFORDABILITY,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6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And Your Prospective SSTA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139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943"/>
            <a:ext cx="4483510" cy="2802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E5933-0B5D-4A99-8248-0DC2FDF547F1}"/>
              </a:ext>
            </a:extLst>
          </p:cNvPr>
          <p:cNvSpPr txBox="1"/>
          <p:nvPr/>
        </p:nvSpPr>
        <p:spPr>
          <a:xfrm>
            <a:off x="1199535" y="5184057"/>
            <a:ext cx="166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Jeremy D. Lucas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3DE0B-E203-4101-BD32-DD5C9DDBE2D1}"/>
              </a:ext>
            </a:extLst>
          </p:cNvPr>
          <p:cNvSpPr txBox="1"/>
          <p:nvPr/>
        </p:nvSpPr>
        <p:spPr>
          <a:xfrm>
            <a:off x="509523" y="5186514"/>
            <a:ext cx="3793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gency FB" panose="020B0503020202020204" pitchFamily="34" charset="0"/>
              </a:rPr>
              <a:t>Jeremy D. Lucas</a:t>
            </a:r>
          </a:p>
        </p:txBody>
      </p:sp>
    </p:spTree>
    <p:extLst>
      <p:ext uri="{BB962C8B-B14F-4D97-AF65-F5344CB8AC3E}">
        <p14:creationId xmlns:p14="http://schemas.microsoft.com/office/powerpoint/2010/main" val="4484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4167"/>
            <a:ext cx="6377940" cy="5061857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  <a:t>WE ONLY SUCCEED</a:t>
            </a:r>
            <a:br>
              <a:rPr lang="en-US" sz="72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gency FB" panose="020B0503020202020204" pitchFamily="34" charset="0"/>
              </a:rPr>
              <a:t>IF THEY SUCCEED</a:t>
            </a:r>
            <a:br>
              <a:rPr lang="en-US" sz="8900" b="1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br>
              <a:rPr lang="en-US" sz="500" dirty="0">
                <a:solidFill>
                  <a:schemeClr val="bg1"/>
                </a:solidFill>
                <a:effectLst>
                  <a:outerShdw blurRad="50800" dir="5400000" algn="ctr" rotWithShape="0">
                    <a:schemeClr val="bg2">
                      <a:alpha val="43000"/>
                    </a:schemeClr>
                  </a:outerShdw>
                </a:effectLst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2018 Florida </a:t>
            </a:r>
            <a:b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State Statutes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3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http://www.leg.state.fl.us/Statutes/index.cfm?App_mode=Display_Statute&amp;URL=1000-1099/1001/Sections/1001.7065.html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E2926-7C0F-44F4-9B7F-E2070B10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0"/>
            <a:ext cx="5814060" cy="54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2315" y="1"/>
            <a:ext cx="5649685" cy="5241821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2017-2018 FTIC </a:t>
            </a:r>
            <a:b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Student Enrollment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39,223 FTIC Students Applied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19,454 FTIC Students were Accepted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rgbClr val="FFFF00"/>
                </a:solidFill>
                <a:latin typeface="Agency FB" panose="020B0503020202020204" pitchFamily="34" charset="0"/>
              </a:rPr>
              <a:t>7,383 FTIC Students Enrolled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rgbClr val="00B050"/>
                </a:solidFill>
                <a:latin typeface="Agency FB" panose="020B0503020202020204" pitchFamily="34" charset="0"/>
              </a:rPr>
              <a:t>6,674 FTIC Students Returned </a:t>
            </a: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for 2018-2019</a:t>
            </a:r>
            <a:b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UCF Institutional Knowledge Management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1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Fact Book &amp; Admissions Data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https://ikm.ucf.edu/files/2018/07/01.01-Admissions-Data-2017-18.pdf</a:t>
            </a: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C6477D0-4C73-4097-A83A-54D69A587DF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649685" cy="52418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2016-2017 FTIC </a:t>
            </a:r>
            <a:b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Student Enrollment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36,136 FTIC Students Applied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18,074 FTIC Students were Accepted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rgbClr val="FFFF00"/>
                </a:solidFill>
                <a:latin typeface="Agency FB" panose="020B0503020202020204" pitchFamily="34" charset="0"/>
              </a:rPr>
              <a:t>6,901 FTIC Students Enrolled</a:t>
            </a:r>
            <a:b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300" dirty="0">
                <a:solidFill>
                  <a:srgbClr val="00B050"/>
                </a:solidFill>
                <a:latin typeface="Agency FB" panose="020B0503020202020204" pitchFamily="34" charset="0"/>
              </a:rPr>
              <a:t>6,183 FTIC Students Returned </a:t>
            </a:r>
            <a:r>
              <a:rPr lang="en-US" sz="3300" dirty="0">
                <a:solidFill>
                  <a:schemeClr val="bg1"/>
                </a:solidFill>
                <a:latin typeface="Agency FB" panose="020B0503020202020204" pitchFamily="34" charset="0"/>
              </a:rPr>
              <a:t>for 2017-2018</a:t>
            </a:r>
            <a:br>
              <a:rPr lang="en-US" sz="30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UCF Institutional Knowledge Management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1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Fact Book &amp; Admissions Data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https://ikm.ucf.edu/files/2018/07/01.01-Admissions-Data-2017-18.pdf</a:t>
            </a: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C6477D0-4C73-4097-A83A-54D69A587DF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5649685" cy="170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2016-2017 FTIC </a:t>
            </a:r>
            <a:b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Student Enrollment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FAB3D18-4BAC-464C-BD8F-B389A5B061AF}"/>
              </a:ext>
            </a:extLst>
          </p:cNvPr>
          <p:cNvSpPr txBox="1">
            <a:spLocks/>
          </p:cNvSpPr>
          <p:nvPr/>
        </p:nvSpPr>
        <p:spPr>
          <a:xfrm>
            <a:off x="6542315" y="1"/>
            <a:ext cx="5649685" cy="170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2017-2018 FTIC </a:t>
            </a:r>
            <a:b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41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Student Enrollment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7AB8AF4-363D-49AE-9CAC-6271FD4F648A}"/>
              </a:ext>
            </a:extLst>
          </p:cNvPr>
          <p:cNvSpPr txBox="1">
            <a:spLocks/>
          </p:cNvSpPr>
          <p:nvPr/>
        </p:nvSpPr>
        <p:spPr>
          <a:xfrm>
            <a:off x="0" y="1426030"/>
            <a:ext cx="5649685" cy="3135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200" b="1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r>
              <a:rPr lang="en-US" sz="6200" b="1" dirty="0">
                <a:solidFill>
                  <a:srgbClr val="FF0000"/>
                </a:solidFill>
                <a:latin typeface="Agency FB" panose="020B0503020202020204" pitchFamily="34" charset="0"/>
              </a:rPr>
              <a:t>FTIC Retention</a:t>
            </a:r>
          </a:p>
          <a:p>
            <a:endParaRPr lang="en-US" sz="119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en-US" sz="14800" dirty="0">
                <a:solidFill>
                  <a:schemeClr val="bg1"/>
                </a:solidFill>
                <a:latin typeface="Agency FB" panose="020B0503020202020204" pitchFamily="34" charset="0"/>
              </a:rPr>
              <a:t>89.6%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469709FF-0E35-489D-9148-1E64FAF6D88A}"/>
              </a:ext>
            </a:extLst>
          </p:cNvPr>
          <p:cNvSpPr txBox="1">
            <a:spLocks/>
          </p:cNvSpPr>
          <p:nvPr/>
        </p:nvSpPr>
        <p:spPr>
          <a:xfrm>
            <a:off x="6542315" y="1426030"/>
            <a:ext cx="5649685" cy="3135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200" b="1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r>
              <a:rPr lang="en-US" sz="6200" b="1" dirty="0">
                <a:solidFill>
                  <a:srgbClr val="FF0000"/>
                </a:solidFill>
                <a:latin typeface="Agency FB" panose="020B0503020202020204" pitchFamily="34" charset="0"/>
              </a:rPr>
              <a:t>FTIC Retention</a:t>
            </a:r>
          </a:p>
          <a:p>
            <a:endParaRPr lang="en-US" sz="119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en-US" sz="14800" dirty="0">
                <a:solidFill>
                  <a:schemeClr val="bg1"/>
                </a:solidFill>
                <a:latin typeface="Agency FB" panose="020B0503020202020204" pitchFamily="34" charset="0"/>
              </a:rPr>
              <a:t>90.4%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endParaRPr lang="en-US" sz="15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4801"/>
            <a:ext cx="12192000" cy="59000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“Reaching this key [retention] milestone underscores UCF’s strong commitment 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to student success and our dedication 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to become a leading preeminent 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university for the 21st century.” 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Elizabeth A. Dooley, November 2018</a:t>
            </a: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Provost/VP of Academic Affairs</a:t>
            </a:r>
            <a:br>
              <a:rPr lang="en-US" sz="3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</a:br>
            <a:r>
              <a:rPr lang="en-US" sz="15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https://today.ucf.edu/retention-rate-new-ucf-students-hits-record-90-4/</a:t>
            </a:r>
          </a:p>
        </p:txBody>
      </p:sp>
    </p:spTree>
    <p:extLst>
      <p:ext uri="{BB962C8B-B14F-4D97-AF65-F5344CB8AC3E}">
        <p14:creationId xmlns:p14="http://schemas.microsoft.com/office/powerpoint/2010/main" val="24944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A27D16B-FDF5-4D6D-A3B1-A4E0F197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835"/>
            <a:ext cx="12192001" cy="1327356"/>
          </a:xfrm>
        </p:spPr>
        <p:txBody>
          <a:bodyPr>
            <a:normAutofit/>
          </a:bodyPr>
          <a:lstStyle/>
          <a:p>
            <a:r>
              <a:rPr lang="en-US" sz="5000" u="sng" dirty="0">
                <a:solidFill>
                  <a:schemeClr val="accent4"/>
                </a:solidFill>
                <a:latin typeface="Agency FB" panose="020B0503020202020204" pitchFamily="34" charset="0"/>
              </a:rPr>
              <a:t>SSTA LIBRARIAN</a:t>
            </a:r>
            <a:r>
              <a:rPr lang="en-US" sz="5000" dirty="0">
                <a:solidFill>
                  <a:schemeClr val="accent4"/>
                </a:solidFill>
                <a:latin typeface="Agency FB" panose="020B0503020202020204" pitchFamily="34" charset="0"/>
              </a:rPr>
              <a:t> GOALS FOR CONTINUING STUDENT SUCCESS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9D2650B-67C8-43C6-A547-F328176CD413}"/>
              </a:ext>
            </a:extLst>
          </p:cNvPr>
          <p:cNvSpPr txBox="1">
            <a:spLocks/>
          </p:cNvSpPr>
          <p:nvPr/>
        </p:nvSpPr>
        <p:spPr>
          <a:xfrm>
            <a:off x="39328" y="1233943"/>
            <a:ext cx="6125498" cy="1494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bg1"/>
                </a:solidFill>
                <a:latin typeface="Agency FB" panose="020B0503020202020204" pitchFamily="34" charset="0"/>
              </a:rPr>
              <a:t>GOAL #1</a:t>
            </a:r>
          </a:p>
          <a:p>
            <a:r>
              <a:rPr lang="en-US" sz="3300" dirty="0">
                <a:solidFill>
                  <a:schemeClr val="accent6"/>
                </a:solidFill>
                <a:latin typeface="Agency FB" panose="020B0503020202020204" pitchFamily="34" charset="0"/>
              </a:rPr>
              <a:t>A strong cooperation with admissions to support students at risk of exit through focused outreach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CFFD5396-FC15-4BC2-BD48-77CFC8A65023}"/>
              </a:ext>
            </a:extLst>
          </p:cNvPr>
          <p:cNvSpPr txBox="1">
            <a:spLocks/>
          </p:cNvSpPr>
          <p:nvPr/>
        </p:nvSpPr>
        <p:spPr>
          <a:xfrm>
            <a:off x="39328" y="2669470"/>
            <a:ext cx="6056668" cy="13150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chemeClr val="bg1"/>
                </a:solidFill>
                <a:latin typeface="Agency FB" panose="020B0503020202020204" pitchFamily="34" charset="0"/>
              </a:rPr>
              <a:t>GOAL #2</a:t>
            </a:r>
          </a:p>
          <a:p>
            <a:r>
              <a:rPr lang="en-US" sz="3600" dirty="0">
                <a:solidFill>
                  <a:schemeClr val="accent6"/>
                </a:solidFill>
                <a:latin typeface="Agency FB" panose="020B0503020202020204" pitchFamily="34" charset="0"/>
              </a:rPr>
              <a:t>A growing, receptive, pliant knowledge of all UCF course requirements and available materials 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F697ACC-8776-4360-81EB-910EDA182D9C}"/>
              </a:ext>
            </a:extLst>
          </p:cNvPr>
          <p:cNvSpPr txBox="1">
            <a:spLocks/>
          </p:cNvSpPr>
          <p:nvPr/>
        </p:nvSpPr>
        <p:spPr>
          <a:xfrm>
            <a:off x="14748" y="3900961"/>
            <a:ext cx="6081248" cy="14047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bg1"/>
                </a:solidFill>
                <a:latin typeface="Agency FB" panose="020B0503020202020204" pitchFamily="34" charset="0"/>
              </a:rPr>
              <a:t>GOAL #3</a:t>
            </a:r>
          </a:p>
          <a:p>
            <a:r>
              <a:rPr lang="en-US" sz="3300" dirty="0">
                <a:solidFill>
                  <a:schemeClr val="accent6"/>
                </a:solidFill>
                <a:latin typeface="Agency FB" panose="020B0503020202020204" pitchFamily="34" charset="0"/>
              </a:rPr>
              <a:t>An increase of trust between teaching faculty &amp; subject librarians (student supported objectives)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7D81CB85-6BF2-4A05-85FE-5DC9A230FB33}"/>
              </a:ext>
            </a:extLst>
          </p:cNvPr>
          <p:cNvSpPr txBox="1">
            <a:spLocks/>
          </p:cNvSpPr>
          <p:nvPr/>
        </p:nvSpPr>
        <p:spPr>
          <a:xfrm>
            <a:off x="6071418" y="1233942"/>
            <a:ext cx="6007510" cy="1494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Agency FB" panose="020B0503020202020204" pitchFamily="34" charset="0"/>
              </a:rPr>
              <a:t>GOAL #4</a:t>
            </a:r>
          </a:p>
          <a:p>
            <a:r>
              <a:rPr lang="en-US" sz="3100" dirty="0">
                <a:solidFill>
                  <a:schemeClr val="accent6"/>
                </a:solidFill>
                <a:latin typeface="Agency FB" panose="020B0503020202020204" pitchFamily="34" charset="0"/>
              </a:rPr>
              <a:t>An accessible hub for textbook related inquiries (rentals, returns, policies) and training therein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02BE85D-7007-40A5-871B-6BE5F26F1966}"/>
              </a:ext>
            </a:extLst>
          </p:cNvPr>
          <p:cNvSpPr txBox="1">
            <a:spLocks/>
          </p:cNvSpPr>
          <p:nvPr/>
        </p:nvSpPr>
        <p:spPr>
          <a:xfrm>
            <a:off x="6046838" y="2528094"/>
            <a:ext cx="6007510" cy="1494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Agency FB" panose="020B0503020202020204" pitchFamily="34" charset="0"/>
              </a:rPr>
              <a:t>GOAL #5</a:t>
            </a:r>
          </a:p>
          <a:p>
            <a:r>
              <a:rPr lang="en-US" sz="3100" dirty="0">
                <a:solidFill>
                  <a:schemeClr val="accent6"/>
                </a:solidFill>
                <a:latin typeface="Agency FB" panose="020B0503020202020204" pitchFamily="34" charset="0"/>
              </a:rPr>
              <a:t>An ongoing analysis of textbook costs, savings, and related student achievement results/gaps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1D018AE1-1C19-42D6-8FB9-8FB22709A030}"/>
              </a:ext>
            </a:extLst>
          </p:cNvPr>
          <p:cNvSpPr txBox="1">
            <a:spLocks/>
          </p:cNvSpPr>
          <p:nvPr/>
        </p:nvSpPr>
        <p:spPr>
          <a:xfrm>
            <a:off x="6022258" y="3880024"/>
            <a:ext cx="6007510" cy="14945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>
                <a:solidFill>
                  <a:schemeClr val="bg1"/>
                </a:solidFill>
                <a:latin typeface="Agency FB" panose="020B0503020202020204" pitchFamily="34" charset="0"/>
              </a:rPr>
              <a:t>GOAL #6</a:t>
            </a:r>
          </a:p>
          <a:p>
            <a:r>
              <a:rPr lang="en-US" sz="3100" dirty="0">
                <a:solidFill>
                  <a:schemeClr val="accent6"/>
                </a:solidFill>
                <a:latin typeface="Agency FB" panose="020B0503020202020204" pitchFamily="34" charset="0"/>
              </a:rPr>
              <a:t>A lasting collaboration with outside vendors and relevant institutions (Open Access+)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8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A27D16B-FDF5-4D6D-A3B1-A4E0F197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350520"/>
            <a:ext cx="12192001" cy="20718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WHY SHOULD YOU CONSIDER ME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AS YOUR SSTA LIBRARIAN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C29D253-10D6-4E13-B3B7-AEB77010B869}"/>
              </a:ext>
            </a:extLst>
          </p:cNvPr>
          <p:cNvSpPr txBox="1">
            <a:spLocks/>
          </p:cNvSpPr>
          <p:nvPr/>
        </p:nvSpPr>
        <p:spPr>
          <a:xfrm>
            <a:off x="0" y="1876731"/>
            <a:ext cx="12192001" cy="13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2D00CE0-E2AD-4A46-BE01-D41D11764AA8}"/>
              </a:ext>
            </a:extLst>
          </p:cNvPr>
          <p:cNvSpPr txBox="1">
            <a:spLocks/>
          </p:cNvSpPr>
          <p:nvPr/>
        </p:nvSpPr>
        <p:spPr>
          <a:xfrm>
            <a:off x="0" y="1483131"/>
            <a:ext cx="12192001" cy="13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SO WHO AM I AND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074" y="1887794"/>
            <a:ext cx="7675093" cy="249739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/>
          </a:bodyPr>
          <a:lstStyle/>
          <a:p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1992-1995</a:t>
            </a:r>
            <a:r>
              <a:rPr lang="en-US" sz="65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*</a:t>
            </a:r>
            <a:b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North Salem High School</a:t>
            </a:r>
            <a:b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Salem, Oregon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01F38-E986-433A-8F16-F921C552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72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0396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074" y="1887794"/>
            <a:ext cx="7675093" cy="249739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/>
          </a:bodyPr>
          <a:lstStyle/>
          <a:p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2005</a:t>
            </a:r>
            <a:r>
              <a:rPr lang="en-US" sz="65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*</a:t>
            </a:r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-2008</a:t>
            </a:r>
            <a:r>
              <a:rPr lang="en-US" sz="6500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*</a:t>
            </a:r>
            <a:b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Palm Beach Atlantic University</a:t>
            </a:r>
            <a:br>
              <a:rPr lang="en-US" sz="50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West Palm Beach, Florida</a:t>
            </a:r>
            <a:b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BA, History &amp; Political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01F38-E986-433A-8F16-F921C552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4497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7628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1831" y="0"/>
            <a:ext cx="7610167" cy="1440426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/>
          </a:bodyPr>
          <a:lstStyle/>
          <a:p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2009-2010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8CBF7-7756-4023-9BE8-AF49C969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1832" cy="68727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1EE0C4-0DAA-44EB-AFFA-74C9FC652FA0}"/>
              </a:ext>
            </a:extLst>
          </p:cNvPr>
          <p:cNvSpPr txBox="1">
            <a:spLocks/>
          </p:cNvSpPr>
          <p:nvPr/>
        </p:nvSpPr>
        <p:spPr>
          <a:xfrm>
            <a:off x="4581831" y="1533832"/>
            <a:ext cx="7610166" cy="49751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92500" lnSpcReduction="1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Researched, Wrote, and Published a Book on Social, Theological History</a:t>
            </a:r>
          </a:p>
          <a:p>
            <a:endParaRPr lang="en-US" sz="50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Worked as a Substitute Teacher in Martin County for all levels of K12</a:t>
            </a:r>
          </a:p>
          <a:p>
            <a:endParaRPr lang="en-US" sz="50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Trained Servers for PB CCF &amp; Waited</a:t>
            </a: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for an Opportunity to Teach Full Time</a:t>
            </a:r>
          </a:p>
        </p:txBody>
      </p:sp>
    </p:spTree>
    <p:extLst>
      <p:ext uri="{BB962C8B-B14F-4D97-AF65-F5344CB8AC3E}">
        <p14:creationId xmlns:p14="http://schemas.microsoft.com/office/powerpoint/2010/main" val="3382794334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56000">
              <a:schemeClr val="accent1">
                <a:lumMod val="0"/>
                <a:lumOff val="100000"/>
              </a:schemeClr>
            </a:gs>
            <a:gs pos="50000">
              <a:schemeClr val="accent1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399865-CAE2-47A1-9DEB-C358DD789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2" y="117984"/>
            <a:ext cx="3688684" cy="2212261"/>
          </a:xfr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0BF088F-43CF-4BAC-876E-5154F3859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7" y="2507601"/>
            <a:ext cx="3660254" cy="220457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0F3546F6-7C68-45E6-BB7E-B5438D226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58" y="2499919"/>
            <a:ext cx="3688683" cy="221226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12C2DE86-ADA0-411A-9C3F-7DB2C80DB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58" y="127822"/>
            <a:ext cx="3688684" cy="22122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1924638-8772-4728-97BB-AC30A8800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95" y="117983"/>
            <a:ext cx="4145883" cy="220242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135D5-A6AF-48EB-A995-6B6D0DFD2895}"/>
              </a:ext>
            </a:extLst>
          </p:cNvPr>
          <p:cNvSpPr txBox="1"/>
          <p:nvPr/>
        </p:nvSpPr>
        <p:spPr>
          <a:xfrm>
            <a:off x="2640742" y="4996709"/>
            <a:ext cx="5116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2010-2013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FEA6B1-CD17-410D-8A29-CC434B2CFE3C}"/>
              </a:ext>
            </a:extLst>
          </p:cNvPr>
          <p:cNvSpPr txBox="1"/>
          <p:nvPr/>
        </p:nvSpPr>
        <p:spPr>
          <a:xfrm>
            <a:off x="138622" y="127822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COT Kirklane Elementary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Palm Beach Title I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 School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871BD-D403-4322-842A-A24F59FCAA69}"/>
              </a:ext>
            </a:extLst>
          </p:cNvPr>
          <p:cNvSpPr txBox="1"/>
          <p:nvPr/>
        </p:nvSpPr>
        <p:spPr>
          <a:xfrm>
            <a:off x="4023058" y="127822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Little Red Schoolhouse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F2222-B306-484E-9E1F-2A8AFDEE7CBB}"/>
              </a:ext>
            </a:extLst>
          </p:cNvPr>
          <p:cNvSpPr txBox="1"/>
          <p:nvPr/>
        </p:nvSpPr>
        <p:spPr>
          <a:xfrm>
            <a:off x="7921708" y="127822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Safety Patrol Trip to Washington, D.C.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829CC-FCFB-4FD1-8AA9-2C9D00EA0D7C}"/>
              </a:ext>
            </a:extLst>
          </p:cNvPr>
          <p:cNvSpPr txBox="1"/>
          <p:nvPr/>
        </p:nvSpPr>
        <p:spPr>
          <a:xfrm>
            <a:off x="138622" y="2507600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2012 Dual Language Spotlight Dance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8F944-FD92-4FF4-AF5C-DC243A5ADFA0}"/>
              </a:ext>
            </a:extLst>
          </p:cNvPr>
          <p:cNvSpPr txBox="1"/>
          <p:nvPr/>
        </p:nvSpPr>
        <p:spPr>
          <a:xfrm>
            <a:off x="4023059" y="2507600"/>
            <a:ext cx="30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2013 Dual Language Spotlight Dance </a:t>
            </a: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9B79E7B4-AF92-4A5D-8EF3-F18CB72C0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8" y="4897873"/>
            <a:ext cx="2438518" cy="182888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3A3107-FCDE-4E1A-9388-88E1FD704E8C}"/>
              </a:ext>
            </a:extLst>
          </p:cNvPr>
          <p:cNvSpPr txBox="1"/>
          <p:nvPr/>
        </p:nvSpPr>
        <p:spPr>
          <a:xfrm>
            <a:off x="138622" y="6093685"/>
            <a:ext cx="2483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4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 Grade Dual 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Language Team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7B6ECB-37BD-426D-BFD6-A2F0FB2C9B35}"/>
              </a:ext>
            </a:extLst>
          </p:cNvPr>
          <p:cNvSpPr txBox="1"/>
          <p:nvPr/>
        </p:nvSpPr>
        <p:spPr>
          <a:xfrm>
            <a:off x="7921708" y="2453787"/>
            <a:ext cx="4145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*Consolidated Exceptionalities</a:t>
            </a:r>
            <a:r>
              <a:rPr lang="en-US" sz="30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</a:p>
          <a:p>
            <a:r>
              <a:rPr lang="en-US" sz="3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*Departmentalized Instruction</a:t>
            </a:r>
            <a:r>
              <a:rPr lang="en-US" sz="30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</a:p>
          <a:p>
            <a:r>
              <a:rPr lang="en-US" sz="3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*Supplemented Strategies</a:t>
            </a:r>
          </a:p>
          <a:p>
            <a:r>
              <a:rPr lang="en-US" sz="3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*Administered Assessments</a:t>
            </a:r>
          </a:p>
          <a:p>
            <a:r>
              <a:rPr lang="en-US" sz="3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*Managed Safety Patrols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734EAF-A2D1-4DEC-8136-9AF75A146579}"/>
              </a:ext>
            </a:extLst>
          </p:cNvPr>
          <p:cNvSpPr txBox="1"/>
          <p:nvPr/>
        </p:nvSpPr>
        <p:spPr>
          <a:xfrm>
            <a:off x="7584712" y="5381430"/>
            <a:ext cx="4390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4</a:t>
            </a:r>
            <a:r>
              <a:rPr lang="en-US" sz="5000" i="1" baseline="30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th</a:t>
            </a:r>
            <a:r>
              <a:rPr lang="en-US" sz="5000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Grade Teacher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02231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943"/>
            <a:ext cx="4483510" cy="2802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D77B7-3E68-4D6D-88BF-57291270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35" y="1328648"/>
            <a:ext cx="605028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917A-10F6-493D-B9FF-887DC1ADA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074" y="1887794"/>
            <a:ext cx="7675093" cy="2497394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/>
          </a:bodyPr>
          <a:lstStyle/>
          <a:p>
            <a: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2010-2012</a:t>
            </a:r>
            <a:br>
              <a:rPr lang="en-US" sz="65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rgbClr val="BA0C29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Florida State University</a:t>
            </a:r>
            <a:br>
              <a:rPr lang="en-US" sz="50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5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Tallahassee, Florida</a:t>
            </a:r>
            <a:b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40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Masters in Library and Information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01F38-E986-433A-8F16-F921C552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" y="0"/>
            <a:ext cx="4483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1859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66000">
              <a:schemeClr val="accent4">
                <a:lumMod val="0"/>
                <a:lumOff val="100000"/>
              </a:schemeClr>
            </a:gs>
            <a:gs pos="5100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399865-CAE2-47A1-9DEB-C358DD789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10" y="131552"/>
            <a:ext cx="4034770" cy="1982384"/>
          </a:xfr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1924638-8772-4728-97BB-AC30A8800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32" y="128226"/>
            <a:ext cx="3305627" cy="3300774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135D5-A6AF-48EB-A995-6B6D0DFD2895}"/>
              </a:ext>
            </a:extLst>
          </p:cNvPr>
          <p:cNvSpPr txBox="1"/>
          <p:nvPr/>
        </p:nvSpPr>
        <p:spPr>
          <a:xfrm>
            <a:off x="151759" y="2238435"/>
            <a:ext cx="63670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 2012-2018</a:t>
            </a:r>
          </a:p>
          <a:p>
            <a:pPr algn="ctr"/>
            <a:r>
              <a:rPr lang="en-US" sz="4000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Becoming an Information Professional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C3007-3F4C-446C-9E22-99968F5056EB}"/>
              </a:ext>
            </a:extLst>
          </p:cNvPr>
          <p:cNvSpPr txBox="1"/>
          <p:nvPr/>
        </p:nvSpPr>
        <p:spPr>
          <a:xfrm>
            <a:off x="151759" y="4850294"/>
            <a:ext cx="12040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Web Designer, HTML/CSS Expert</a:t>
            </a:r>
            <a:r>
              <a:rPr lang="en-US" sz="38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  <a:r>
              <a:rPr lang="en-US" sz="38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		Government Documents Cataloging</a:t>
            </a:r>
          </a:p>
          <a:p>
            <a:r>
              <a:rPr lang="en-US" sz="38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Digital Archiving/Exhibit Development	SEO Analysis/Management</a:t>
            </a:r>
            <a:r>
              <a:rPr lang="en-US" sz="38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</a:p>
          <a:p>
            <a:r>
              <a:rPr lang="en-US" sz="38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Adjunct Reference Librarian, UCF</a:t>
            </a:r>
            <a:r>
              <a:rPr lang="en-US" sz="38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  <a:r>
              <a:rPr lang="en-US" sz="38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		Digital Media Specialist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A375B-2291-446C-AD2B-E71B96344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9" y="128226"/>
            <a:ext cx="4226222" cy="1591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49C82-B644-4F23-A57E-25209CCEC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90" y="2299298"/>
            <a:ext cx="3981009" cy="234476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0004120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1000">
              <a:schemeClr val="accent6">
                <a:lumMod val="0"/>
                <a:lumOff val="100000"/>
              </a:schemeClr>
            </a:gs>
            <a:gs pos="54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399865-CAE2-47A1-9DEB-C358DD789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6" y="117984"/>
            <a:ext cx="3660253" cy="2212261"/>
          </a:xfr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0BF088F-43CF-4BAC-876E-5154F3859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6" y="2507601"/>
            <a:ext cx="3660254" cy="220457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0F3546F6-7C68-45E6-BB7E-B5438D226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7" y="2499919"/>
            <a:ext cx="3660253" cy="221226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12C2DE86-ADA0-411A-9C3F-7DB2C80DB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58" y="117984"/>
            <a:ext cx="3660253" cy="220242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1924638-8772-4728-97BB-AC30A8800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98" y="117983"/>
            <a:ext cx="4177193" cy="220242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135D5-A6AF-48EB-A995-6B6D0DFD2895}"/>
              </a:ext>
            </a:extLst>
          </p:cNvPr>
          <p:cNvSpPr txBox="1"/>
          <p:nvPr/>
        </p:nvSpPr>
        <p:spPr>
          <a:xfrm>
            <a:off x="2640742" y="4996709"/>
            <a:ext cx="5116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2013-2018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FEA6B1-CD17-410D-8A29-CC434B2CFE3C}"/>
              </a:ext>
            </a:extLst>
          </p:cNvPr>
          <p:cNvSpPr txBox="1"/>
          <p:nvPr/>
        </p:nvSpPr>
        <p:spPr>
          <a:xfrm>
            <a:off x="153796" y="1673680"/>
            <a:ext cx="366025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90500" dist="38100" dir="5400000" sx="125000" sy="125000" algn="t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Milwee Middle School</a:t>
            </a:r>
          </a:p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90500" dist="38100" dir="5400000" sx="125000" sy="125000" algn="t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Seminole County Title I Campus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871BD-D403-4322-842A-A24F59FCAA69}"/>
              </a:ext>
            </a:extLst>
          </p:cNvPr>
          <p:cNvSpPr txBox="1"/>
          <p:nvPr/>
        </p:nvSpPr>
        <p:spPr>
          <a:xfrm>
            <a:off x="4022097" y="1957519"/>
            <a:ext cx="36602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Programming Lab - 35 Computers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F2222-B306-484E-9E1F-2A8AFDEE7CBB}"/>
              </a:ext>
            </a:extLst>
          </p:cNvPr>
          <p:cNvSpPr txBox="1"/>
          <p:nvPr/>
        </p:nvSpPr>
        <p:spPr>
          <a:xfrm>
            <a:off x="7907495" y="127822"/>
            <a:ext cx="41600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Original Curriculum – HTML/CSS/JavaScript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829CC-FCFB-4FD1-8AA9-2C9D00EA0D7C}"/>
              </a:ext>
            </a:extLst>
          </p:cNvPr>
          <p:cNvSpPr txBox="1"/>
          <p:nvPr/>
        </p:nvSpPr>
        <p:spPr>
          <a:xfrm>
            <a:off x="181264" y="2507600"/>
            <a:ext cx="36318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Direct Instruction – Enriching Literacy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8F944-FD92-4FF4-AF5C-DC243A5ADFA0}"/>
              </a:ext>
            </a:extLst>
          </p:cNvPr>
          <p:cNvSpPr txBox="1"/>
          <p:nvPr/>
        </p:nvSpPr>
        <p:spPr>
          <a:xfrm>
            <a:off x="4023058" y="2497768"/>
            <a:ext cx="365929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Developing Student Leadership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9B79E7B4-AF92-4A5D-8EF3-F18CB72C0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8" y="4854444"/>
            <a:ext cx="2677876" cy="188557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3A3107-FCDE-4E1A-9388-88E1FD704E8C}"/>
              </a:ext>
            </a:extLst>
          </p:cNvPr>
          <p:cNvSpPr txBox="1"/>
          <p:nvPr/>
        </p:nvSpPr>
        <p:spPr>
          <a:xfrm>
            <a:off x="152836" y="4854444"/>
            <a:ext cx="26778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Presenting to the SCPS 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7B6ECB-37BD-426D-BFD6-A2F0FB2C9B35}"/>
              </a:ext>
            </a:extLst>
          </p:cNvPr>
          <p:cNvSpPr txBox="1"/>
          <p:nvPr/>
        </p:nvSpPr>
        <p:spPr>
          <a:xfrm>
            <a:off x="7756767" y="2558678"/>
            <a:ext cx="41458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*Built Three Original Design Courses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</a:p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*Revised Content for At-Risk Students</a:t>
            </a:r>
          </a:p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*Collaborated with Relevant Departments</a:t>
            </a:r>
          </a:p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*Coordinated Community Design Projects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</a:t>
            </a:r>
          </a:p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*Administered Assessments/Certifications</a:t>
            </a:r>
          </a:p>
          <a:p>
            <a:r>
              <a:rPr lang="en-US" sz="22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*Diversified Presentation of New Material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734EAF-A2D1-4DEC-8136-9AF75A146579}"/>
              </a:ext>
            </a:extLst>
          </p:cNvPr>
          <p:cNvSpPr txBox="1"/>
          <p:nvPr/>
        </p:nvSpPr>
        <p:spPr>
          <a:xfrm>
            <a:off x="7584712" y="5381430"/>
            <a:ext cx="43902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Web Design Teacher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08774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55000">
              <a:schemeClr val="accent2">
                <a:lumMod val="0"/>
                <a:lumOff val="100000"/>
              </a:schemeClr>
            </a:gs>
            <a:gs pos="55000">
              <a:srgbClr val="C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399865-CAE2-47A1-9DEB-C358DD789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9" y="117984"/>
            <a:ext cx="3688680" cy="2212261"/>
          </a:xfrm>
          <a:solidFill>
            <a:schemeClr val="tx1"/>
          </a:solidFill>
          <a:ln w="38100">
            <a:solidFill>
              <a:srgbClr val="C00000"/>
            </a:solidFill>
          </a:ln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0BF088F-43CF-4BAC-876E-5154F3859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5" y="2507601"/>
            <a:ext cx="3682216" cy="2204578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0F3546F6-7C68-45E6-BB7E-B5438D226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59" y="2499919"/>
            <a:ext cx="3662570" cy="2212261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12C2DE86-ADA0-411A-9C3F-7DB2C80DB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37" y="117984"/>
            <a:ext cx="3659292" cy="2202429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1924638-8772-4728-97BB-AC30A8800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17" y="117983"/>
            <a:ext cx="4180074" cy="2202429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135D5-A6AF-48EB-A995-6B6D0DFD2895}"/>
              </a:ext>
            </a:extLst>
          </p:cNvPr>
          <p:cNvSpPr txBox="1"/>
          <p:nvPr/>
        </p:nvSpPr>
        <p:spPr>
          <a:xfrm>
            <a:off x="0" y="5226784"/>
            <a:ext cx="5116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2014-2019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FEA6B1-CD17-410D-8A29-CC434B2CFE3C}"/>
              </a:ext>
            </a:extLst>
          </p:cNvPr>
          <p:cNvSpPr txBox="1"/>
          <p:nvPr/>
        </p:nvSpPr>
        <p:spPr>
          <a:xfrm>
            <a:off x="122488" y="1683512"/>
            <a:ext cx="369156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190500" dist="38100" dir="5400000" sx="125000" sy="125000" algn="t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Supervised the Publication of Four Separate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190500" dist="38100" dir="5400000" sx="125000" sy="125000" algn="t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Yearbooks Spanning 120+ Pages</a:t>
            </a:r>
            <a:r>
              <a:rPr lang="en-US" b="1" dirty="0">
                <a:solidFill>
                  <a:srgbClr val="FFFF00"/>
                </a:solidFill>
                <a:effectLst>
                  <a:outerShdw blurRad="190500" dist="38100" dir="5400000" sx="125000" sy="125000" algn="t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871BD-D403-4322-842A-A24F59FCAA69}"/>
              </a:ext>
            </a:extLst>
          </p:cNvPr>
          <p:cNvSpPr txBox="1"/>
          <p:nvPr/>
        </p:nvSpPr>
        <p:spPr>
          <a:xfrm>
            <a:off x="4022097" y="1957519"/>
            <a:ext cx="366025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Gathered Student Input/Feedback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F2222-B306-484E-9E1F-2A8AFDEE7CBB}"/>
              </a:ext>
            </a:extLst>
          </p:cNvPr>
          <p:cNvSpPr txBox="1"/>
          <p:nvPr/>
        </p:nvSpPr>
        <p:spPr>
          <a:xfrm>
            <a:off x="7887517" y="1946790"/>
            <a:ext cx="4180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Celebrated Student Success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829CC-FCFB-4FD1-8AA9-2C9D00EA0D7C}"/>
              </a:ext>
            </a:extLst>
          </p:cNvPr>
          <p:cNvSpPr txBox="1"/>
          <p:nvPr/>
        </p:nvSpPr>
        <p:spPr>
          <a:xfrm>
            <a:off x="127819" y="4346229"/>
            <a:ext cx="36852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Shared Student Burdens</a:t>
            </a:r>
            <a:r>
              <a:rPr lang="en-US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*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B8F944-FD92-4FF4-AF5C-DC243A5ADFA0}"/>
              </a:ext>
            </a:extLst>
          </p:cNvPr>
          <p:cNvSpPr txBox="1"/>
          <p:nvPr/>
        </p:nvSpPr>
        <p:spPr>
          <a:xfrm>
            <a:off x="4021137" y="4346229"/>
            <a:ext cx="36679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Lifted Student Spirits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734EAF-A2D1-4DEC-8136-9AF75A146579}"/>
              </a:ext>
            </a:extLst>
          </p:cNvPr>
          <p:cNvSpPr txBox="1"/>
          <p:nvPr/>
        </p:nvSpPr>
        <p:spPr>
          <a:xfrm>
            <a:off x="4591665" y="5611505"/>
            <a:ext cx="74759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Student Adviser, Teaching Mentor</a:t>
            </a:r>
            <a:endParaRPr lang="en-US" sz="10000" i="1" dirty="0"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39E42F8B-6A31-451B-80D2-1B13250BD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171" y="2496616"/>
            <a:ext cx="4180074" cy="2212261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0EE8BD5-8EE4-45C7-8ADE-291DEEEABDDE}"/>
              </a:ext>
            </a:extLst>
          </p:cNvPr>
          <p:cNvSpPr txBox="1"/>
          <p:nvPr/>
        </p:nvSpPr>
        <p:spPr>
          <a:xfrm>
            <a:off x="7883171" y="2496249"/>
            <a:ext cx="418007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Built Lasting Partnerships and Friendships</a:t>
            </a:r>
          </a:p>
        </p:txBody>
      </p:sp>
    </p:spTree>
    <p:extLst>
      <p:ext uri="{BB962C8B-B14F-4D97-AF65-F5344CB8AC3E}">
        <p14:creationId xmlns:p14="http://schemas.microsoft.com/office/powerpoint/2010/main" val="3298894210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2DCAE1-CD3D-4EFB-B76F-17211979DCFB}"/>
              </a:ext>
            </a:extLst>
          </p:cNvPr>
          <p:cNvSpPr txBox="1"/>
          <p:nvPr/>
        </p:nvSpPr>
        <p:spPr>
          <a:xfrm>
            <a:off x="93305" y="419881"/>
            <a:ext cx="7296540" cy="58631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7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“Every man and woman in the land ought to prize above almost every other quality the capacity for self-help…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870D9-5F10-4674-AAA8-F70D088D7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04" y="0"/>
            <a:ext cx="4662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2DCAE1-CD3D-4EFB-B76F-17211979DCFB}"/>
              </a:ext>
            </a:extLst>
          </p:cNvPr>
          <p:cNvSpPr txBox="1"/>
          <p:nvPr/>
        </p:nvSpPr>
        <p:spPr>
          <a:xfrm>
            <a:off x="4901681" y="497428"/>
            <a:ext cx="729031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…and yet every man </a:t>
            </a:r>
          </a:p>
          <a:p>
            <a:r>
              <a:rPr lang="en-US" sz="7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and woman in the land will at some time or other be sorely in need of the help of others…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C676F-7F68-48F2-B6C8-E2E5B37A4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0620" cy="68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2DCAE1-CD3D-4EFB-B76F-17211979DCFB}"/>
              </a:ext>
            </a:extLst>
          </p:cNvPr>
          <p:cNvSpPr txBox="1"/>
          <p:nvPr/>
        </p:nvSpPr>
        <p:spPr>
          <a:xfrm>
            <a:off x="4060723" y="0"/>
            <a:ext cx="802121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…and at some time or other will find that he or she can in turn </a:t>
            </a:r>
          </a:p>
          <a:p>
            <a:pPr algn="r"/>
            <a:r>
              <a:rPr lang="en-US" sz="5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give help even to the strongest.”</a:t>
            </a:r>
          </a:p>
          <a:p>
            <a:pPr algn="r"/>
            <a:r>
              <a:rPr lang="en-US" sz="5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Teddy Roosevelt, Oct 1900</a:t>
            </a:r>
          </a:p>
          <a:p>
            <a:pPr algn="r"/>
            <a:r>
              <a:rPr lang="en-US" sz="55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Civic Helpfulness, </a:t>
            </a:r>
            <a:r>
              <a:rPr lang="en-US" sz="5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Century</a:t>
            </a:r>
          </a:p>
        </p:txBody>
      </p:sp>
    </p:spTree>
    <p:extLst>
      <p:ext uri="{BB962C8B-B14F-4D97-AF65-F5344CB8AC3E}">
        <p14:creationId xmlns:p14="http://schemas.microsoft.com/office/powerpoint/2010/main" val="13043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A27D16B-FDF5-4D6D-A3B1-A4E0F197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350520"/>
            <a:ext cx="12192001" cy="21654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AND WELCOME TO 2019</a:t>
            </a:r>
            <a:br>
              <a:rPr lang="en-US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>
                <a:solidFill>
                  <a:schemeClr val="accent4"/>
                </a:solidFill>
                <a:latin typeface="Agency FB" panose="020B0503020202020204" pitchFamily="34" charset="0"/>
              </a:rPr>
              <a:t>#CHARGEON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C29D253-10D6-4E13-B3B7-AEB77010B869}"/>
              </a:ext>
            </a:extLst>
          </p:cNvPr>
          <p:cNvSpPr txBox="1">
            <a:spLocks/>
          </p:cNvSpPr>
          <p:nvPr/>
        </p:nvSpPr>
        <p:spPr>
          <a:xfrm>
            <a:off x="0" y="1876731"/>
            <a:ext cx="12192001" cy="13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2D00CE0-E2AD-4A46-BE01-D41D11764AA8}"/>
              </a:ext>
            </a:extLst>
          </p:cNvPr>
          <p:cNvSpPr txBox="1">
            <a:spLocks/>
          </p:cNvSpPr>
          <p:nvPr/>
        </p:nvSpPr>
        <p:spPr>
          <a:xfrm>
            <a:off x="0" y="1483131"/>
            <a:ext cx="12192001" cy="13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THANK YOU FOR YOUR TIME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491"/>
            <a:ext cx="12192001" cy="1327356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OVER THE HOLIDAY BREAK, I…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0" y="116561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Started a Book, but Didn’t Finish It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47EA2AF-E6C9-4CB5-BB21-23A1A976ECED}"/>
              </a:ext>
            </a:extLst>
          </p:cNvPr>
          <p:cNvSpPr txBox="1">
            <a:spLocks/>
          </p:cNvSpPr>
          <p:nvPr/>
        </p:nvSpPr>
        <p:spPr>
          <a:xfrm>
            <a:off x="-4912" y="231107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50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8500" dirty="0">
                <a:solidFill>
                  <a:schemeClr val="bg1"/>
                </a:solidFill>
                <a:latin typeface="Agency FB" panose="020B0503020202020204" pitchFamily="34" charset="0"/>
              </a:rPr>
              <a:t>Started a Book and Finished It</a:t>
            </a:r>
            <a:endParaRPr lang="en-US" sz="185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B7CC81D-A855-438D-82B3-1824A45D1635}"/>
              </a:ext>
            </a:extLst>
          </p:cNvPr>
          <p:cNvSpPr txBox="1">
            <a:spLocks/>
          </p:cNvSpPr>
          <p:nvPr/>
        </p:nvSpPr>
        <p:spPr>
          <a:xfrm>
            <a:off x="9836" y="345653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Bought a Book or Two or More</a:t>
            </a:r>
            <a:endParaRPr lang="en-US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491"/>
            <a:ext cx="12192001" cy="1327356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IN 2018, I…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0" y="1165617"/>
            <a:ext cx="12192001" cy="1145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0" dirty="0">
                <a:solidFill>
                  <a:schemeClr val="bg1"/>
                </a:solidFill>
                <a:latin typeface="Agency FB" panose="020B0503020202020204" pitchFamily="34" charset="0"/>
              </a:rPr>
              <a:t>Underlined or Highlighted Text in a Book I Own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47EA2AF-E6C9-4CB5-BB21-23A1A976ECED}"/>
              </a:ext>
            </a:extLst>
          </p:cNvPr>
          <p:cNvSpPr txBox="1">
            <a:spLocks/>
          </p:cNvSpPr>
          <p:nvPr/>
        </p:nvSpPr>
        <p:spPr>
          <a:xfrm>
            <a:off x="-4912" y="2134098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Wrote in the Margins of a Book I Own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B7CC81D-A855-438D-82B3-1824A45D1635}"/>
              </a:ext>
            </a:extLst>
          </p:cNvPr>
          <p:cNvSpPr txBox="1">
            <a:spLocks/>
          </p:cNvSpPr>
          <p:nvPr/>
        </p:nvSpPr>
        <p:spPr>
          <a:xfrm>
            <a:off x="9836" y="345653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Texted an Image of a Page in a Book I Own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491"/>
            <a:ext cx="12192001" cy="1327356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BUT LATELY, I…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0" y="1165617"/>
            <a:ext cx="12192001" cy="1145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0" dirty="0">
                <a:solidFill>
                  <a:schemeClr val="bg1"/>
                </a:solidFill>
                <a:latin typeface="Agency FB" panose="020B0503020202020204" pitchFamily="34" charset="0"/>
              </a:rPr>
              <a:t>Tend to Read Books on a Tablet/Phone/Device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47EA2AF-E6C9-4CB5-BB21-23A1A976ECED}"/>
              </a:ext>
            </a:extLst>
          </p:cNvPr>
          <p:cNvSpPr txBox="1">
            <a:spLocks/>
          </p:cNvSpPr>
          <p:nvPr/>
        </p:nvSpPr>
        <p:spPr>
          <a:xfrm>
            <a:off x="-4912" y="2134098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Still Prefer Reading Physical Copies of a Book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B7CC81D-A855-438D-82B3-1824A45D1635}"/>
              </a:ext>
            </a:extLst>
          </p:cNvPr>
          <p:cNvSpPr txBox="1">
            <a:spLocks/>
          </p:cNvSpPr>
          <p:nvPr/>
        </p:nvSpPr>
        <p:spPr>
          <a:xfrm>
            <a:off x="9836" y="345653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Don’t Have Much Time for Leisure Reading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491"/>
            <a:ext cx="12192001" cy="1327356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gency FB" panose="020B0503020202020204" pitchFamily="34" charset="0"/>
              </a:rPr>
              <a:t>WHEN I DO GET A CHANCE TO READ, I…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0" y="1165617"/>
            <a:ext cx="12192001" cy="1145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0" dirty="0">
                <a:solidFill>
                  <a:schemeClr val="bg1"/>
                </a:solidFill>
                <a:latin typeface="Agency FB" panose="020B0503020202020204" pitchFamily="34" charset="0"/>
              </a:rPr>
              <a:t>Need a Quiet Place. No Noise. No People.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47EA2AF-E6C9-4CB5-BB21-23A1A976ECED}"/>
              </a:ext>
            </a:extLst>
          </p:cNvPr>
          <p:cNvSpPr txBox="1">
            <a:spLocks/>
          </p:cNvSpPr>
          <p:nvPr/>
        </p:nvSpPr>
        <p:spPr>
          <a:xfrm>
            <a:off x="-4912" y="2153270"/>
            <a:ext cx="12192001" cy="1145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9600" dirty="0">
                <a:solidFill>
                  <a:schemeClr val="bg1"/>
                </a:solidFill>
                <a:latin typeface="Agency FB" panose="020B0503020202020204" pitchFamily="34" charset="0"/>
              </a:rPr>
              <a:t>Don’t Mind the Distractions. It’s All Music to Me. </a:t>
            </a:r>
            <a:endParaRPr lang="en-US" sz="9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B7CC81D-A855-438D-82B3-1824A45D1635}"/>
              </a:ext>
            </a:extLst>
          </p:cNvPr>
          <p:cNvSpPr txBox="1">
            <a:spLocks/>
          </p:cNvSpPr>
          <p:nvPr/>
        </p:nvSpPr>
        <p:spPr>
          <a:xfrm>
            <a:off x="9836" y="2797773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Have a Specific Place I Like to Sit/Lay/Stand.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8DF05FD-214E-4EFE-9E45-06F4E46EA8DA}"/>
              </a:ext>
            </a:extLst>
          </p:cNvPr>
          <p:cNvSpPr txBox="1">
            <a:spLocks/>
          </p:cNvSpPr>
          <p:nvPr/>
        </p:nvSpPr>
        <p:spPr>
          <a:xfrm>
            <a:off x="24584" y="3753097"/>
            <a:ext cx="12192001" cy="15087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12600" dirty="0">
                <a:solidFill>
                  <a:schemeClr val="bg1"/>
                </a:solidFill>
                <a:latin typeface="Agency FB" panose="020B0503020202020204" pitchFamily="34" charset="0"/>
              </a:rPr>
              <a:t>Am Content Anywhere. The Place Doesn’t Matter.</a:t>
            </a:r>
            <a:endParaRPr lang="en-US" sz="126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28851B-F6D9-4BF5-8AFF-A95B0BEC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1060"/>
            <a:ext cx="12192001" cy="2793591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Mark Palmer, Ronan deKervenoael, Dimitry Jacob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  <a:t>“Temporary Institutional Breakdowns”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i="1" dirty="0">
                <a:solidFill>
                  <a:schemeClr val="accent4"/>
                </a:solidFill>
                <a:latin typeface="Agency FB" panose="020B0503020202020204" pitchFamily="34" charset="0"/>
              </a:rPr>
              <a:t>Studies in Higher Education</a:t>
            </a:r>
            <a:br>
              <a:rPr lang="en-US" sz="4400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gency FB" panose="020B0503020202020204" pitchFamily="34" charset="0"/>
              </a:rPr>
              <a:t>December 2018</a:t>
            </a:r>
            <a:b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</a:br>
            <a:endParaRPr lang="en-US" sz="1300" i="1" dirty="0">
              <a:solidFill>
                <a:schemeClr val="accent4">
                  <a:lumMod val="60000"/>
                  <a:lumOff val="4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429CF41-DF6B-4289-91C0-75379A2341AF}"/>
              </a:ext>
            </a:extLst>
          </p:cNvPr>
          <p:cNvSpPr txBox="1">
            <a:spLocks/>
          </p:cNvSpPr>
          <p:nvPr/>
        </p:nvSpPr>
        <p:spPr>
          <a:xfrm>
            <a:off x="678426" y="101282"/>
            <a:ext cx="10835148" cy="4205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"While a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textbook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 may be physically the same for everyone, what is read is a different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experience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 for every individual, depending on what they bring into it and how they use it and </a:t>
            </a:r>
            <a:r>
              <a:rPr lang="en-US" dirty="0">
                <a:solidFill>
                  <a:schemeClr val="accent4"/>
                </a:solidFill>
                <a:latin typeface="Agency FB" panose="020B0503020202020204" pitchFamily="34" charset="0"/>
              </a:rPr>
              <a:t>connect</a:t>
            </a:r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 it with their own lives."</a:t>
            </a:r>
            <a:endParaRPr lang="en-US" sz="24000" i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60552-2DBE-44A4-A6DC-8847ABA4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822"/>
            <a:ext cx="2841523" cy="16161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5DEC54-8FC3-44CB-AA83-1D0DE630422F}"/>
              </a:ext>
            </a:extLst>
          </p:cNvPr>
          <p:cNvSpPr txBox="1">
            <a:spLocks/>
          </p:cNvSpPr>
          <p:nvPr/>
        </p:nvSpPr>
        <p:spPr>
          <a:xfrm>
            <a:off x="9212826" y="5479023"/>
            <a:ext cx="2979174" cy="137897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b">
            <a:normAutofit fontScale="30000" lnSpcReduction="20000"/>
            <a:sp3d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STUDENT SUCCESS &amp;</a:t>
            </a:r>
            <a:b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</a:br>
            <a:r>
              <a:rPr lang="en-US" sz="8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TEXTBOOK AFFORDABILITY</a:t>
            </a:r>
          </a:p>
          <a:p>
            <a:endParaRPr lang="en-US" sz="17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gency FB" panose="020B0503020202020204" pitchFamily="34" charset="0"/>
            </a:endParaRPr>
          </a:p>
          <a:p>
            <a:r>
              <a:rPr lang="en-US" sz="16700" dirty="0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gency FB" panose="020B0503020202020204" pitchFamily="34" charset="0"/>
              </a:rPr>
              <a:t>LIBRARIAN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CBC83-2F0E-40BF-852A-6DCD816A2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127819"/>
            <a:ext cx="3549445" cy="5114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37983-16D2-4249-A0B2-E00574EEC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8" y="127819"/>
            <a:ext cx="8219768" cy="51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8465</TotalTime>
  <Words>794</Words>
  <Application>Microsoft Office PowerPoint</Application>
  <PresentationFormat>Widescreen</PresentationFormat>
  <Paragraphs>207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Agency FB</vt:lpstr>
      <vt:lpstr>Arial</vt:lpstr>
      <vt:lpstr>Calibri</vt:lpstr>
      <vt:lpstr>Calibri Light</vt:lpstr>
      <vt:lpstr>Office Theme</vt:lpstr>
      <vt:lpstr>Happy New Year</vt:lpstr>
      <vt:lpstr>   STUDENT SUCCESS, TEXTBOOK AFFORDABILITY, And Your Prospective SSTA LIBRARIAN</vt:lpstr>
      <vt:lpstr>PowerPoint Presentation</vt:lpstr>
      <vt:lpstr>OVER THE HOLIDAY BREAK, I… </vt:lpstr>
      <vt:lpstr>IN 2018, I… </vt:lpstr>
      <vt:lpstr>BUT LATELY, I… </vt:lpstr>
      <vt:lpstr>WHEN I DO GET A CHANCE TO READ, I… </vt:lpstr>
      <vt:lpstr> Mark Palmer, Ronan deKervenoael, Dimitry Jacob “Temporary Institutional Breakdowns” Studies in Higher Education December 2018 </vt:lpstr>
      <vt:lpstr>PowerPoint Presentation</vt:lpstr>
      <vt:lpstr>PowerPoint Presentation</vt:lpstr>
      <vt:lpstr>PowerPoint Presentation</vt:lpstr>
      <vt:lpstr>PowerPoint Presentation</vt:lpstr>
      <vt:lpstr> Melvil Dewey “Our Next Half-Century” Bulletin of the ALA, Vol. 20, No. 10 </vt:lpstr>
      <vt:lpstr>SO WHAT HAPPENS WHEN OUR STUDENTS SEE THE SYLLABUS FOR A CLASS AND NOTICE THEIR  REQUIRED READING LIST? </vt:lpstr>
      <vt:lpstr>PowerPoint Presentation</vt:lpstr>
      <vt:lpstr> Judith Flanders “The British Library’s Action Plan” The Times Literary Supplement </vt:lpstr>
      <vt:lpstr>WHICH MEANS WHAT? </vt:lpstr>
      <vt:lpstr>      THE ROAD TO PREEMINENCE   UCF Collective Impact Strategic Plan https://www.ucf.edu/wp-content/uploads/2012/08/UCF-Strategic-Plan-BOT-FINAL-052616-Web.pdf</vt:lpstr>
      <vt:lpstr>  BEGINS WITH A GOOD FIRST IMPRESSION   UCF Collective Impact Strategic Plan https://www.ucf.edu/wp-content/uploads/2012/08/UCF-Strategic-Plan-BOT-FINAL-052616-Web.pdf</vt:lpstr>
      <vt:lpstr>  WE ONLY SUCCEED IF THEY SUCCEED   2018 Florida  State Statutes http://www.leg.state.fl.us/Statutes/index.cfm?App_mode=Display_Statute&amp;URL=1000-1099/1001/Sections/1001.7065.html</vt:lpstr>
      <vt:lpstr> 2017-2018 FTIC  Student Enrollment  39,223 FTIC Students Applied 19,454 FTIC Students were Accepted 7,383 FTIC Students Enrolled 6,674 FTIC Students Returned for 2018-2019  UCF Institutional Knowledge Management Fact Book &amp; Admissions Data https://ikm.ucf.edu/files/2018/07/01.01-Admissions-Data-2017-18.pdf </vt:lpstr>
      <vt:lpstr>PowerPoint Presentation</vt:lpstr>
      <vt:lpstr>“Reaching this key [retention] milestone underscores UCF’s strong commitment  to student success and our dedication  to become a leading preeminent  university for the 21st century.”  Elizabeth A. Dooley, November 2018 Provost/VP of Academic Affairs https://today.ucf.edu/retention-rate-new-ucf-students-hits-record-90-4/</vt:lpstr>
      <vt:lpstr>SSTA LIBRARIAN GOALS FOR CONTINUING STUDENT SUCCESS </vt:lpstr>
      <vt:lpstr>WHY SHOULD YOU CONSIDER ME AS YOUR SSTA LIBRARIAN </vt:lpstr>
      <vt:lpstr>1992-1995* North Salem High School Salem, Oregon</vt:lpstr>
      <vt:lpstr>2005*-2008* Palm Beach Atlantic University West Palm Beach, Florida BA, History &amp; Political Science</vt:lpstr>
      <vt:lpstr>2009-2010</vt:lpstr>
      <vt:lpstr>PowerPoint Presentation</vt:lpstr>
      <vt:lpstr>2010-2012 Florida State University Tallahassee, Florida Masters in Library and Information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WELCOME TO 2019 #CHARGEON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KeywordSeminole</dc:creator>
  <cp:lastModifiedBy>KeywordSeminole</cp:lastModifiedBy>
  <cp:revision>193</cp:revision>
  <dcterms:created xsi:type="dcterms:W3CDTF">2018-12-27T06:26:41Z</dcterms:created>
  <dcterms:modified xsi:type="dcterms:W3CDTF">2019-01-02T06:26:13Z</dcterms:modified>
</cp:coreProperties>
</file>